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FD31452-F32A-42D5-91A5-C157C5CD06BC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6A8D2A5-2A11-4E7D-8841-43C87B796E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12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sz="4400" dirty="0" smtClean="0"/>
              <a:t>“Though the President is Commander in Chief, Congress is his Commander… this is not a Government of kings…, but a Government of the people, and… Congress is the people.”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U.S. Representative Thaddeus Stevens</a:t>
            </a:r>
          </a:p>
          <a:p>
            <a:pPr lvl="1"/>
            <a:r>
              <a:rPr lang="en-US" dirty="0" smtClean="0"/>
              <a:t>1867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374136"/>
          </a:xfrm>
        </p:spPr>
        <p:txBody>
          <a:bodyPr/>
          <a:lstStyle/>
          <a:p>
            <a:r>
              <a:rPr lang="en-US" dirty="0" smtClean="0"/>
              <a:t>British Parliament</a:t>
            </a:r>
          </a:p>
          <a:p>
            <a:r>
              <a:rPr lang="en-US" dirty="0" smtClean="0"/>
              <a:t>State legislatures</a:t>
            </a:r>
          </a:p>
          <a:p>
            <a:endParaRPr lang="en-US" dirty="0" smtClean="0"/>
          </a:p>
        </p:txBody>
      </p:sp>
      <p:pic>
        <p:nvPicPr>
          <p:cNvPr id="4" name="Picture 3" descr="parlia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2590800"/>
            <a:ext cx="3810000" cy="3024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Virginia Plan</a:t>
            </a:r>
          </a:p>
          <a:p>
            <a:pPr lvl="1"/>
            <a:r>
              <a:rPr lang="en-US" dirty="0" smtClean="0"/>
              <a:t>“Large-state” plan</a:t>
            </a:r>
          </a:p>
          <a:p>
            <a:pPr lvl="1"/>
            <a:r>
              <a:rPr lang="en-US" dirty="0" smtClean="0"/>
              <a:t>Population-weighted representation</a:t>
            </a:r>
          </a:p>
          <a:p>
            <a:r>
              <a:rPr lang="en-US" dirty="0" smtClean="0"/>
              <a:t>The New Jersey Plan</a:t>
            </a:r>
          </a:p>
          <a:p>
            <a:pPr lvl="1"/>
            <a:r>
              <a:rPr lang="en-US" dirty="0" smtClean="0"/>
              <a:t>“Small-state plan”</a:t>
            </a:r>
          </a:p>
          <a:p>
            <a:pPr lvl="1"/>
            <a:r>
              <a:rPr lang="en-US" dirty="0" smtClean="0"/>
              <a:t>Equal state representation</a:t>
            </a:r>
          </a:p>
          <a:p>
            <a:r>
              <a:rPr lang="en-US" dirty="0" smtClean="0"/>
              <a:t>Federalism</a:t>
            </a:r>
          </a:p>
          <a:p>
            <a:pPr lvl="1"/>
            <a:r>
              <a:rPr lang="en-US" dirty="0" smtClean="0"/>
              <a:t>Senate=equal representation</a:t>
            </a:r>
          </a:p>
          <a:p>
            <a:pPr lvl="1"/>
            <a:r>
              <a:rPr lang="en-US" dirty="0" smtClean="0"/>
              <a:t>House=proportional population representation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house act as a check on the other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“In a republican government, the legislative authority necessarily predominates.  The remedy for this inconveniency is to divide the legislature into different branches”</a:t>
            </a:r>
          </a:p>
          <a:p>
            <a:pPr lvl="1"/>
            <a:r>
              <a:rPr lang="en-US" dirty="0" smtClean="0"/>
              <a:t>The Federalist No. 51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Diffuse the power of Congress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hecks_and_balances_chart_answ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249" t="12000" r="59490" b="36000"/>
          <a:stretch>
            <a:fillRect/>
          </a:stretch>
        </p:blipFill>
        <p:spPr>
          <a:xfrm>
            <a:off x="2286000" y="994164"/>
            <a:ext cx="5334000" cy="54174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and 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Term=2 years</a:t>
            </a:r>
          </a:p>
          <a:p>
            <a:pPr lvl="1"/>
            <a:r>
              <a:rPr lang="en-US" dirty="0" smtClean="0"/>
              <a:t>January 3</a:t>
            </a:r>
          </a:p>
          <a:p>
            <a:r>
              <a:rPr lang="en-US" dirty="0" smtClean="0"/>
              <a:t>Session:</a:t>
            </a:r>
          </a:p>
          <a:p>
            <a:pPr lvl="1"/>
            <a:r>
              <a:rPr lang="en-US" dirty="0" smtClean="0"/>
              <a:t>Period during which, each year, Congress assembles and conducts business</a:t>
            </a:r>
          </a:p>
          <a:p>
            <a:pPr lvl="1"/>
            <a:r>
              <a:rPr lang="en-US" dirty="0" smtClean="0"/>
              <a:t>Two sessions per year</a:t>
            </a:r>
          </a:p>
          <a:p>
            <a:pPr lvl="1"/>
            <a:r>
              <a:rPr lang="en-US" dirty="0" smtClean="0"/>
              <a:t>Adjourn</a:t>
            </a:r>
          </a:p>
          <a:p>
            <a:pPr lvl="2"/>
            <a:r>
              <a:rPr lang="en-US" i="1" dirty="0" smtClean="0"/>
              <a:t>Sine die </a:t>
            </a:r>
            <a:r>
              <a:rPr lang="en-US" dirty="0" smtClean="0"/>
              <a:t>(finally ending a session) with permission of other House</a:t>
            </a:r>
          </a:p>
          <a:p>
            <a:pPr lvl="2"/>
            <a:r>
              <a:rPr lang="en-US" dirty="0" smtClean="0"/>
              <a:t>Presidential power</a:t>
            </a:r>
          </a:p>
          <a:p>
            <a:pPr lvl="3"/>
            <a:r>
              <a:rPr lang="en-US" b="1" u="sng" dirty="0" smtClean="0"/>
              <a:t>Prorogue</a:t>
            </a:r>
          </a:p>
          <a:p>
            <a:pPr lvl="3"/>
            <a:r>
              <a:rPr lang="en-US" dirty="0" smtClean="0"/>
              <a:t>Special sessions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10.2, #1-5</a:t>
            </a:r>
          </a:p>
          <a:p>
            <a:r>
              <a:rPr lang="en-US" dirty="0" smtClean="0"/>
              <a:t>10.3</a:t>
            </a:r>
            <a:r>
              <a:rPr lang="en-US" smtClean="0"/>
              <a:t>, #1-5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Congress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National Legislature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Constitutional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Separation of Powers</a:t>
            </a:r>
          </a:p>
          <a:p>
            <a:r>
              <a:rPr lang="en-US" dirty="0" smtClean="0"/>
              <a:t>Checks and Balances</a:t>
            </a:r>
          </a:p>
          <a:p>
            <a:r>
              <a:rPr lang="en-US" dirty="0" smtClean="0"/>
              <a:t>Limited 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Separation of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laws</a:t>
            </a:r>
          </a:p>
          <a:p>
            <a:r>
              <a:rPr lang="en-US" dirty="0" smtClean="0"/>
              <a:t>Separating the power to make laws from the power to enforce and the power to review them prevents the misuse of governmental authority</a:t>
            </a:r>
          </a:p>
          <a:p>
            <a:endParaRPr lang="en-US" dirty="0"/>
          </a:p>
        </p:txBody>
      </p:sp>
      <p:pic>
        <p:nvPicPr>
          <p:cNvPr id="4" name="Picture 3" descr="3branch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962400"/>
            <a:ext cx="6477000" cy="269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 and Balances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powers with which it can check the actions of the executive and judicial branches</a:t>
            </a:r>
            <a:endParaRPr lang="en-US" dirty="0"/>
          </a:p>
        </p:txBody>
      </p:sp>
      <p:pic>
        <p:nvPicPr>
          <p:cNvPr id="4" name="Picture 3" descr="chec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517392"/>
            <a:ext cx="3505200" cy="2991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hecks_and_balances_chart_answ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685800"/>
            <a:ext cx="8346338" cy="59110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Limited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3230563"/>
          </a:xfrm>
        </p:spPr>
        <p:txBody>
          <a:bodyPr/>
          <a:lstStyle/>
          <a:p>
            <a:r>
              <a:rPr lang="en-US" sz="2400" dirty="0" smtClean="0"/>
              <a:t>Congress can exercise only those powers given to it by </a:t>
            </a:r>
            <a:r>
              <a:rPr lang="en-US" sz="2400" smtClean="0"/>
              <a:t>the </a:t>
            </a:r>
            <a:r>
              <a:rPr lang="en-US" sz="2400" smtClean="0"/>
              <a:t>Constitution</a:t>
            </a:r>
            <a:endParaRPr lang="en-US" sz="2400" dirty="0" smtClean="0"/>
          </a:p>
          <a:p>
            <a:pPr lvl="1"/>
            <a:r>
              <a:rPr lang="en-US" dirty="0" smtClean="0"/>
              <a:t>Cannot violate and provision of the Constitution</a:t>
            </a:r>
            <a:endParaRPr lang="en-US" dirty="0"/>
          </a:p>
        </p:txBody>
      </p:sp>
      <p:pic>
        <p:nvPicPr>
          <p:cNvPr id="6" name="Content Placeholder 5" descr="Constituti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600200"/>
            <a:ext cx="4081826" cy="50880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Bicameral Congress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chambers</a:t>
            </a:r>
          </a:p>
          <a:p>
            <a:r>
              <a:rPr lang="en-US" dirty="0" smtClean="0"/>
              <a:t>“All legislative Powers herein granted shall be vested in a Congress of the United States, which shall consist of a Senate and a House of Representatives”</a:t>
            </a:r>
          </a:p>
          <a:p>
            <a:pPr lvl="1"/>
            <a:r>
              <a:rPr lang="en-US" dirty="0" smtClean="0"/>
              <a:t>U.S. Constitution, Article I, Section 1, Clause 1</a:t>
            </a:r>
            <a:endParaRPr lang="en-US" dirty="0"/>
          </a:p>
        </p:txBody>
      </p:sp>
      <p:pic>
        <p:nvPicPr>
          <p:cNvPr id="7" name="Picture 6" descr="house_large_sea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4953000"/>
            <a:ext cx="1752600" cy="1752600"/>
          </a:xfrm>
          <a:prstGeom prst="rect">
            <a:avLst/>
          </a:prstGeom>
        </p:spPr>
      </p:pic>
      <p:pic>
        <p:nvPicPr>
          <p:cNvPr id="8" name="Picture 7" descr="US-Senate-S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19400" y="4953000"/>
            <a:ext cx="1752600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Purpose of Bicameral Congress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Historical </a:t>
            </a:r>
          </a:p>
          <a:p>
            <a:r>
              <a:rPr lang="en-US" dirty="0" smtClean="0"/>
              <a:t>Practical</a:t>
            </a:r>
          </a:p>
          <a:p>
            <a:r>
              <a:rPr lang="en-US" dirty="0" smtClean="0"/>
              <a:t>Theoretical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165</TotalTime>
  <Words>269</Words>
  <Application>Microsoft Office PowerPoint</Application>
  <PresentationFormat>On-screen Show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Slide 1</vt:lpstr>
      <vt:lpstr>Congress</vt:lpstr>
      <vt:lpstr>Constitutional Principles</vt:lpstr>
      <vt:lpstr>Separation of Powers</vt:lpstr>
      <vt:lpstr>Checks and Balances</vt:lpstr>
      <vt:lpstr>Slide 6</vt:lpstr>
      <vt:lpstr>Limited Government</vt:lpstr>
      <vt:lpstr>Bicameral Congress</vt:lpstr>
      <vt:lpstr>The Purpose of Bicameral Congress </vt:lpstr>
      <vt:lpstr>Historical Purpose</vt:lpstr>
      <vt:lpstr>Practical Purpose</vt:lpstr>
      <vt:lpstr>Theoretical Purpose</vt:lpstr>
      <vt:lpstr>Slide 13</vt:lpstr>
      <vt:lpstr>Terms and Sessions</vt:lpstr>
      <vt:lpstr>Assignment</vt:lpstr>
    </vt:vector>
  </TitlesOfParts>
  <Company>St. Anthony/New Brighton ISD 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Congress</dc:title>
  <dc:creator>hberndt</dc:creator>
  <cp:lastModifiedBy>hberndt</cp:lastModifiedBy>
  <cp:revision>14</cp:revision>
  <dcterms:created xsi:type="dcterms:W3CDTF">2010-04-05T14:19:27Z</dcterms:created>
  <dcterms:modified xsi:type="dcterms:W3CDTF">2010-04-05T17:21:33Z</dcterms:modified>
</cp:coreProperties>
</file>